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Montserrat"/>
      <p:regular r:id="rId49"/>
      <p:bold r:id="rId50"/>
      <p:italic r:id="rId51"/>
      <p:boldItalic r:id="rId52"/>
    </p:embeddedFont>
    <p:embeddedFont>
      <p:font typeface="Didact Gothic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DidactGothic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bf9c71725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bf9c7172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bf9c71725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bf9c7172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f9c71725_0_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bf9c7172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bfaffd82f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bfaffd82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bf9c71725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bf9c7172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bf9c71725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bf9c7172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1e692be72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1e692be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faffd82f_1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faffd82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1e692be72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1e692be7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f9c71725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f9c7172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1e692be72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1e692be7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1e692be72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1e692be7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1e692be72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1e692be7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1e692be72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1e692be7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1e692be72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1e692be7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7da25126a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7da25126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7da25126a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7da25126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7da25126a_1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7da25126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7da25126a_1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7da25126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bf9c71725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bf9c7172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7da25126a_1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7da25126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65359f1be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65359f1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65359f1be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65359f1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65359f1be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65359f1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65359f1be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65359f1b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65359f1be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65359f1b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65359f1be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65359f1b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65359f1be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65359f1b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65359f1be_0_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65359f1b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65359f1be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65359f1b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bfaffd82f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bfaffd82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65359f1be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65359f1b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65359f1be_0_2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65359f1b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65359f1be_0_2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65359f1b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65359f1be_0_2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65359f1b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65359f1be_0_2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65359f1b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bfaffd82f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bfaffd8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bfaffd82f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bfaffd8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bfaffd82f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bfaffd82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f9c71725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f9c7172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bf9c71725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bf9c7172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76778" y="1610825"/>
            <a:ext cx="6346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178378" y="1583350"/>
            <a:ext cx="6550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78378" y="3144850"/>
            <a:ext cx="655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82A2E"/>
              </a:solidFill>
            </a:endParaRPr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176778" y="1704600"/>
            <a:ext cx="6419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Montserrat"/>
              <a:buChar char="∎"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□"/>
              <a:defRPr b="1" sz="3000">
                <a:latin typeface="Montserrat"/>
                <a:ea typeface="Montserrat"/>
                <a:cs typeface="Montserrat"/>
                <a:sym typeface="Montserrat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▪"/>
              <a:defRPr b="1" sz="3000">
                <a:latin typeface="Montserrat"/>
                <a:ea typeface="Montserrat"/>
                <a:cs typeface="Montserrat"/>
                <a:sym typeface="Montserrat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▫"/>
              <a:defRPr b="1"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1434146" y="1219732"/>
            <a:ext cx="296600" cy="203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"/>
              </a:rPr>
              <a:t>“</a:t>
            </a: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164100" y="2925350"/>
            <a:ext cx="68157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164100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1601" y="2774575"/>
            <a:ext cx="33081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∎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16400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473455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78291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∎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38" name="Google Shape;38;p7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2" name="Google Shape;42;p8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C27BA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6000"/>
              <a:buFont typeface="Montserrat"/>
              <a:buNone/>
              <a:defRPr b="1" sz="6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64100" y="3105148"/>
            <a:ext cx="68157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b="1" sz="1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b="1" sz="1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b="1" sz="1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b="1" sz="1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b="1" sz="1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b="1" sz="1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b="1" sz="1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b="1" sz="10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uMZfVwJKvo0" TargetMode="External"/><Relationship Id="rId4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5.jpg"/><Relationship Id="rId5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" name="Google Shape;54;p11"/>
          <p:cNvSpPr/>
          <p:nvPr/>
        </p:nvSpPr>
        <p:spPr>
          <a:xfrm>
            <a:off x="1449180" y="1103235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type="title"/>
          </p:nvPr>
        </p:nvSpPr>
        <p:spPr>
          <a:xfrm>
            <a:off x="1247275" y="1617300"/>
            <a:ext cx="7008600" cy="23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82A2E"/>
                </a:solidFill>
              </a:rPr>
              <a:t>Self-Control</a:t>
            </a:r>
            <a:endParaRPr sz="4800">
              <a:solidFill>
                <a:srgbClr val="182A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82A2E"/>
                </a:solidFill>
              </a:rPr>
              <a:t>Food </a:t>
            </a:r>
            <a:r>
              <a:rPr lang="en" sz="4800">
                <a:solidFill>
                  <a:srgbClr val="182A2E"/>
                </a:solidFill>
              </a:rPr>
              <a:t>App.</a:t>
            </a:r>
            <a:endParaRPr sz="4800">
              <a:solidFill>
                <a:srgbClr val="182A2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/>
        </p:nvSpPr>
        <p:spPr>
          <a:xfrm>
            <a:off x="403875" y="152400"/>
            <a:ext cx="7127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2400"/>
              <a:buFont typeface="Montserrat"/>
              <a:buAutoNum type="arabicPeriod"/>
            </a:pPr>
            <a:r>
              <a:rPr b="1" lang="en" sz="24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Practice swiping - (Swipe left/right)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225" y="1056913"/>
            <a:ext cx="2731375" cy="31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650" y="1056925"/>
            <a:ext cx="215265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6593175" y="1069100"/>
            <a:ext cx="21525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User can also use a swiping gesture similar to Tinder.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Swipe left = Avoid food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Swipe right = Eat more!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325" y="228600"/>
            <a:ext cx="243840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403875" y="285100"/>
            <a:ext cx="47751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lang="en" sz="24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Take a picture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403875" y="997850"/>
            <a:ext cx="42408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After taking a picture, a person will answer multiple questions including: 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</a:pPr>
            <a:r>
              <a:rPr lang="en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 much do you like this food/drink? 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</a:pPr>
            <a:r>
              <a:rPr lang="en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 tempting this food/drink is to you?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</a:pPr>
            <a:r>
              <a:rPr lang="en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 healthy you think this food/drink is?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</a:pPr>
            <a:r>
              <a:rPr lang="en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 frequently do you eat/drink it?</a:t>
            </a:r>
            <a:endParaRPr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Font typeface="Didact Gothic"/>
              <a:buChar char="∎"/>
            </a:pPr>
            <a:r>
              <a:rPr lang="en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 frequently do you want to eat/drink it?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PHASE 2 -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9999"/>
                </a:solidFill>
              </a:rPr>
              <a:t>WEEKLY REVIEWS</a:t>
            </a:r>
            <a:endParaRPr sz="3600">
              <a:solidFill>
                <a:srgbClr val="999999"/>
              </a:solidFill>
            </a:endParaRPr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1164100" y="2925350"/>
            <a:ext cx="68157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weekly review questions resembles the questions each person answers in phase 1 (Building a library activity) about each specific food/drink.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want to see if there were any changes in the attitude and experience of desire toward a food/drink, the frequency of eating a food (as one measure of self-regulation success). </a:t>
            </a:r>
            <a:endParaRPr/>
          </a:p>
        </p:txBody>
      </p:sp>
      <p:grpSp>
        <p:nvGrpSpPr>
          <p:cNvPr id="188" name="Google Shape;188;p22"/>
          <p:cNvGrpSpPr/>
          <p:nvPr/>
        </p:nvGrpSpPr>
        <p:grpSpPr>
          <a:xfrm>
            <a:off x="1405522" y="1109094"/>
            <a:ext cx="342903" cy="447293"/>
            <a:chOff x="590250" y="244200"/>
            <a:chExt cx="407975" cy="532175"/>
          </a:xfrm>
        </p:grpSpPr>
        <p:sp>
          <p:nvSpPr>
            <p:cNvPr id="189" name="Google Shape;189;p22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164100" y="1608900"/>
            <a:ext cx="78399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DEMO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999999"/>
                </a:solidFill>
              </a:rPr>
              <a:t>(ANDROID PROTOTYPE)</a:t>
            </a:r>
            <a:endParaRPr sz="44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/>
          </a:p>
        </p:txBody>
      </p:sp>
      <p:grpSp>
        <p:nvGrpSpPr>
          <p:cNvPr id="208" name="Google Shape;208;p23"/>
          <p:cNvGrpSpPr/>
          <p:nvPr/>
        </p:nvGrpSpPr>
        <p:grpSpPr>
          <a:xfrm>
            <a:off x="1395190" y="1145852"/>
            <a:ext cx="366458" cy="366437"/>
            <a:chOff x="1923675" y="1633650"/>
            <a:chExt cx="436000" cy="435975"/>
          </a:xfrm>
        </p:grpSpPr>
        <p:sp>
          <p:nvSpPr>
            <p:cNvPr id="209" name="Google Shape;209;p23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4" title="Self Control App - Android Prototyp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400" y="522675"/>
            <a:ext cx="5392876" cy="40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/>
          <p:nvPr/>
        </p:nvSpPr>
        <p:spPr>
          <a:xfrm>
            <a:off x="5534021" y="6230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1449180" y="1103235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>
            <p:ph idx="4294967295" type="body"/>
          </p:nvPr>
        </p:nvSpPr>
        <p:spPr>
          <a:xfrm>
            <a:off x="1238400" y="2472625"/>
            <a:ext cx="3446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Art Therapy</a:t>
            </a:r>
            <a:r>
              <a:rPr lang="en" sz="3600"/>
              <a:t> App</a:t>
            </a:r>
            <a:endParaRPr sz="3600"/>
          </a:p>
        </p:txBody>
      </p:sp>
      <p:sp>
        <p:nvSpPr>
          <p:cNvPr id="228" name="Google Shape;228;p25"/>
          <p:cNvSpPr txBox="1"/>
          <p:nvPr>
            <p:ph type="title"/>
          </p:nvPr>
        </p:nvSpPr>
        <p:spPr>
          <a:xfrm>
            <a:off x="1164100" y="1608900"/>
            <a:ext cx="34461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Ambient</a:t>
            </a:r>
            <a:r>
              <a:rPr lang="en" sz="4800">
                <a:solidFill>
                  <a:srgbClr val="00C2D4"/>
                </a:solidFill>
              </a:rPr>
              <a:t>.</a:t>
            </a:r>
            <a:endParaRPr sz="4800">
              <a:solidFill>
                <a:srgbClr val="00C2D4"/>
              </a:solidFill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675" y="1103225"/>
            <a:ext cx="1617825" cy="28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1164100" y="1608900"/>
            <a:ext cx="68157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r>
              <a:rPr lang="en">
                <a:solidFill>
                  <a:schemeClr val="lt1"/>
                </a:solidFill>
              </a:rPr>
              <a:t>IDEA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1164150" y="2972707"/>
            <a:ext cx="68157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∎"/>
            </a:pPr>
            <a:r>
              <a:rPr lang="en">
                <a:solidFill>
                  <a:srgbClr val="FFFFFF"/>
                </a:solidFill>
              </a:rPr>
              <a:t>App that provides art therapy aims to </a:t>
            </a:r>
            <a:r>
              <a:rPr lang="en" u="sng">
                <a:solidFill>
                  <a:srgbClr val="FFFFFF"/>
                </a:solidFill>
              </a:rPr>
              <a:t>ALL</a:t>
            </a:r>
            <a:r>
              <a:rPr lang="en">
                <a:solidFill>
                  <a:srgbClr val="FFFFFF"/>
                </a:solidFill>
              </a:rPr>
              <a:t> people regardless of age, gender, race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∎"/>
            </a:pPr>
            <a:r>
              <a:rPr lang="en">
                <a:solidFill>
                  <a:srgbClr val="FFFFFF"/>
                </a:solidFill>
              </a:rPr>
              <a:t>Art will be in the form of music playlists, books, art posters.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36" name="Google Shape;236;p26"/>
          <p:cNvGrpSpPr/>
          <p:nvPr/>
        </p:nvGrpSpPr>
        <p:grpSpPr>
          <a:xfrm>
            <a:off x="1393290" y="1129377"/>
            <a:ext cx="366458" cy="366437"/>
            <a:chOff x="1923675" y="1633650"/>
            <a:chExt cx="436000" cy="435975"/>
          </a:xfrm>
        </p:grpSpPr>
        <p:sp>
          <p:nvSpPr>
            <p:cNvPr id="237" name="Google Shape;237;p26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2A2E"/>
                </a:solidFill>
              </a:rPr>
              <a:t>DESIGN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114830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>
                <a:solidFill>
                  <a:schemeClr val="lt1"/>
                </a:solidFill>
              </a:rPr>
              <a:t>Introduce users to new forms of art through a simple, easy-to-use interface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>
                <a:solidFill>
                  <a:schemeClr val="lt1"/>
                </a:solidFill>
              </a:rPr>
              <a:t>Enable users to track their mood over a period of time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49" name="Google Shape;249;p27"/>
          <p:cNvGrpSpPr/>
          <p:nvPr/>
        </p:nvGrpSpPr>
        <p:grpSpPr>
          <a:xfrm>
            <a:off x="1395442" y="1145907"/>
            <a:ext cx="359272" cy="376691"/>
            <a:chOff x="5961125" y="1623900"/>
            <a:chExt cx="427450" cy="448175"/>
          </a:xfrm>
        </p:grpSpPr>
        <p:sp>
          <p:nvSpPr>
            <p:cNvPr id="250" name="Google Shape;250;p27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7"/>
          <p:cNvSpPr txBox="1"/>
          <p:nvPr>
            <p:ph idx="2" type="body"/>
          </p:nvPr>
        </p:nvSpPr>
        <p:spPr>
          <a:xfrm>
            <a:off x="362063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>
                <a:solidFill>
                  <a:schemeClr val="lt1"/>
                </a:solidFill>
              </a:rPr>
              <a:t>Match users with each other based on mood/art recommendation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>
                <a:solidFill>
                  <a:schemeClr val="lt1"/>
                </a:solidFill>
              </a:rPr>
              <a:t>Foster inspiration and creativity in users.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1164100" y="1608900"/>
            <a:ext cx="68157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STACK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28"/>
          <p:cNvSpPr txBox="1"/>
          <p:nvPr>
            <p:ph idx="1" type="body"/>
          </p:nvPr>
        </p:nvSpPr>
        <p:spPr>
          <a:xfrm>
            <a:off x="1164150" y="2972707"/>
            <a:ext cx="68157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∎"/>
            </a:pPr>
            <a:r>
              <a:rPr lang="en">
                <a:solidFill>
                  <a:srgbClr val="FFFFFF"/>
                </a:solidFill>
              </a:rPr>
              <a:t>iOS app dev - React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∎"/>
            </a:pPr>
            <a:r>
              <a:rPr lang="en">
                <a:solidFill>
                  <a:srgbClr val="FFFFFF"/>
                </a:solidFill>
              </a:rPr>
              <a:t>Mockups - Invision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64" name="Google Shape;264;p28"/>
          <p:cNvGrpSpPr/>
          <p:nvPr/>
        </p:nvGrpSpPr>
        <p:grpSpPr>
          <a:xfrm>
            <a:off x="1393290" y="1129377"/>
            <a:ext cx="366458" cy="366437"/>
            <a:chOff x="1923675" y="1633650"/>
            <a:chExt cx="436000" cy="435975"/>
          </a:xfrm>
        </p:grpSpPr>
        <p:sp>
          <p:nvSpPr>
            <p:cNvPr id="265" name="Google Shape;265;p28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82A2E"/>
                </a:solidFill>
              </a:rPr>
              <a:t>GATHERING </a:t>
            </a:r>
            <a:r>
              <a:rPr lang="en" sz="4800">
                <a:solidFill>
                  <a:schemeClr val="lt1"/>
                </a:solidFill>
              </a:rPr>
              <a:t>USER REQUIREMENTS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76" name="Google Shape;276;p29"/>
          <p:cNvSpPr txBox="1"/>
          <p:nvPr>
            <p:ph idx="1" type="body"/>
          </p:nvPr>
        </p:nvSpPr>
        <p:spPr>
          <a:xfrm>
            <a:off x="1279675" y="3391175"/>
            <a:ext cx="62415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Method #1 - Interviews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Method #2 - Use cases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1403236" y="114729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1164100" y="1608900"/>
            <a:ext cx="68157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r>
              <a:rPr lang="en">
                <a:solidFill>
                  <a:srgbClr val="999999"/>
                </a:solidFill>
              </a:rPr>
              <a:t>IDEA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1164150" y="2972697"/>
            <a:ext cx="6815700" cy="16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Char char="∎"/>
            </a:pPr>
            <a:r>
              <a:rPr lang="en">
                <a:solidFill>
                  <a:srgbClr val="182A2E"/>
                </a:solidFill>
              </a:rPr>
              <a:t>People use apps to solve a problem - </a:t>
            </a:r>
            <a:r>
              <a:rPr lang="en">
                <a:solidFill>
                  <a:srgbClr val="182A2E"/>
                </a:solidFill>
              </a:rPr>
              <a:t>let's</a:t>
            </a:r>
            <a:r>
              <a:rPr lang="en">
                <a:solidFill>
                  <a:srgbClr val="182A2E"/>
                </a:solidFill>
              </a:rPr>
              <a:t> develop an app for people to control the way they eat food.</a:t>
            </a:r>
            <a:endParaRPr>
              <a:solidFill>
                <a:srgbClr val="182A2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Char char="∎"/>
            </a:pPr>
            <a:r>
              <a:rPr lang="en">
                <a:solidFill>
                  <a:srgbClr val="182A2E"/>
                </a:solidFill>
              </a:rPr>
              <a:t>Users take picture of food and answer questions about the food they are trying to resist. Users swipe on a subset of foods every time they open the app.</a:t>
            </a:r>
            <a:endParaRPr>
              <a:solidFill>
                <a:srgbClr val="182A2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Char char="∎"/>
            </a:pPr>
            <a:r>
              <a:rPr lang="en">
                <a:solidFill>
                  <a:srgbClr val="182A2E"/>
                </a:solidFill>
              </a:rPr>
              <a:t>App contains four parts - take a picture, food gallery containing pictures, monthly review of foods, Tinder like swiping feature to practice resisting foods.</a:t>
            </a:r>
            <a:endParaRPr>
              <a:solidFill>
                <a:srgbClr val="182A2E"/>
              </a:solidFill>
            </a:endParaRPr>
          </a:p>
        </p:txBody>
      </p:sp>
      <p:grpSp>
        <p:nvGrpSpPr>
          <p:cNvPr id="62" name="Google Shape;62;p12"/>
          <p:cNvGrpSpPr/>
          <p:nvPr/>
        </p:nvGrpSpPr>
        <p:grpSpPr>
          <a:xfrm>
            <a:off x="1393290" y="1129377"/>
            <a:ext cx="366458" cy="366437"/>
            <a:chOff x="1923675" y="1633650"/>
            <a:chExt cx="436000" cy="435975"/>
          </a:xfrm>
        </p:grpSpPr>
        <p:sp>
          <p:nvSpPr>
            <p:cNvPr id="63" name="Google Shape;63;p12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title"/>
          </p:nvPr>
        </p:nvSpPr>
        <p:spPr>
          <a:xfrm>
            <a:off x="1164100" y="15327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82A2E"/>
                </a:solidFill>
              </a:rPr>
              <a:t>METHOD #1</a:t>
            </a:r>
            <a:r>
              <a:rPr lang="en" sz="4800">
                <a:solidFill>
                  <a:srgbClr val="B7B7B7"/>
                </a:solidFill>
              </a:rPr>
              <a:t> </a:t>
            </a:r>
            <a:r>
              <a:rPr lang="en" sz="4800">
                <a:solidFill>
                  <a:schemeClr val="lt1"/>
                </a:solidFill>
              </a:rPr>
              <a:t>INTERVIEWS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83" name="Google Shape;283;p30"/>
          <p:cNvSpPr txBox="1"/>
          <p:nvPr>
            <p:ph idx="1" type="body"/>
          </p:nvPr>
        </p:nvSpPr>
        <p:spPr>
          <a:xfrm>
            <a:off x="116400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1"/>
                </a:solidFill>
              </a:rPr>
              <a:t>Goal</a:t>
            </a:r>
            <a:endParaRPr i="1" sz="14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>
                <a:solidFill>
                  <a:schemeClr val="lt1"/>
                </a:solidFill>
              </a:rPr>
              <a:t>Understand the</a:t>
            </a:r>
            <a:r>
              <a:rPr lang="en">
                <a:solidFill>
                  <a:schemeClr val="lt1"/>
                </a:solidFill>
              </a:rPr>
              <a:t> users and their </a:t>
            </a:r>
            <a:r>
              <a:rPr lang="en">
                <a:solidFill>
                  <a:schemeClr val="lt1"/>
                </a:solidFill>
              </a:rPr>
              <a:t>familiarity</a:t>
            </a:r>
            <a:r>
              <a:rPr lang="en">
                <a:solidFill>
                  <a:schemeClr val="lt1"/>
                </a:solidFill>
              </a:rPr>
              <a:t> their technology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>
                <a:solidFill>
                  <a:schemeClr val="lt1"/>
                </a:solidFill>
              </a:rPr>
              <a:t>Identify features based on their needs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>
                <a:solidFill>
                  <a:schemeClr val="lt1"/>
                </a:solidFill>
              </a:rPr>
              <a:t>Establish mental models through questions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84" name="Google Shape;284;p30"/>
          <p:cNvGrpSpPr/>
          <p:nvPr/>
        </p:nvGrpSpPr>
        <p:grpSpPr>
          <a:xfrm>
            <a:off x="1405522" y="1109094"/>
            <a:ext cx="342903" cy="447293"/>
            <a:chOff x="590250" y="244200"/>
            <a:chExt cx="407975" cy="532175"/>
          </a:xfrm>
        </p:grpSpPr>
        <p:sp>
          <p:nvSpPr>
            <p:cNvPr id="285" name="Google Shape;285;p30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30"/>
          <p:cNvSpPr txBox="1"/>
          <p:nvPr>
            <p:ph idx="2" type="body"/>
          </p:nvPr>
        </p:nvSpPr>
        <p:spPr>
          <a:xfrm>
            <a:off x="3473455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1"/>
                </a:solidFill>
              </a:rPr>
              <a:t>Strategy</a:t>
            </a:r>
            <a:endParaRPr i="1" sz="14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>
                <a:solidFill>
                  <a:schemeClr val="lt1"/>
                </a:solidFill>
              </a:rPr>
              <a:t>Interview five people from diverse backgrounds (age, gender, profession)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"/>
          <p:cNvSpPr txBox="1"/>
          <p:nvPr>
            <p:ph idx="3" type="body"/>
          </p:nvPr>
        </p:nvSpPr>
        <p:spPr>
          <a:xfrm>
            <a:off x="5782910" y="29314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1"/>
                </a:solidFill>
              </a:rPr>
              <a:t>Results</a:t>
            </a:r>
            <a:endParaRPr i="1" sz="14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>
                <a:solidFill>
                  <a:schemeClr val="lt1"/>
                </a:solidFill>
              </a:rPr>
              <a:t>Participants have </a:t>
            </a:r>
            <a:r>
              <a:rPr lang="en" u="sng">
                <a:solidFill>
                  <a:schemeClr val="lt1"/>
                </a:solidFill>
              </a:rPr>
              <a:t>all</a:t>
            </a:r>
            <a:r>
              <a:rPr lang="en">
                <a:solidFill>
                  <a:schemeClr val="lt1"/>
                </a:solidFill>
              </a:rPr>
              <a:t> interacted with mobile apps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 u="sng">
                <a:solidFill>
                  <a:schemeClr val="lt1"/>
                </a:solidFill>
              </a:rPr>
              <a:t>Most</a:t>
            </a:r>
            <a:r>
              <a:rPr lang="en">
                <a:solidFill>
                  <a:schemeClr val="lt1"/>
                </a:solidFill>
              </a:rPr>
              <a:t> users found the idea of art therapy novel 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 u="sng">
                <a:solidFill>
                  <a:schemeClr val="lt1"/>
                </a:solidFill>
              </a:rPr>
              <a:t>All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users have interacted with some form of art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82A2E"/>
                </a:solidFill>
              </a:rPr>
              <a:t>METHOD #1</a:t>
            </a:r>
            <a:endParaRPr sz="3800">
              <a:solidFill>
                <a:srgbClr val="182A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SUMMARY (USER NEEDS)</a:t>
            </a:r>
            <a:endParaRPr sz="3800">
              <a:solidFill>
                <a:schemeClr val="lt1"/>
              </a:solidFill>
            </a:endParaRPr>
          </a:p>
        </p:txBody>
      </p:sp>
      <p:sp>
        <p:nvSpPr>
          <p:cNvPr id="306" name="Google Shape;306;p31"/>
          <p:cNvSpPr txBox="1"/>
          <p:nvPr>
            <p:ph idx="1" type="body"/>
          </p:nvPr>
        </p:nvSpPr>
        <p:spPr>
          <a:xfrm>
            <a:off x="1164100" y="3231775"/>
            <a:ext cx="33081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 sz="1200">
                <a:solidFill>
                  <a:schemeClr val="lt1"/>
                </a:solidFill>
              </a:rPr>
              <a:t>Easy and intuitive way to input mood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 sz="1200">
                <a:solidFill>
                  <a:schemeClr val="lt1"/>
                </a:solidFill>
              </a:rPr>
              <a:t>Write notes about their current mood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 sz="1200">
                <a:solidFill>
                  <a:schemeClr val="lt1"/>
                </a:solidFill>
              </a:rPr>
              <a:t>Short amount of time to input their mood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307" name="Google Shape;307;p31"/>
          <p:cNvGrpSpPr/>
          <p:nvPr/>
        </p:nvGrpSpPr>
        <p:grpSpPr>
          <a:xfrm>
            <a:off x="1386709" y="1130861"/>
            <a:ext cx="383835" cy="363369"/>
            <a:chOff x="6618700" y="1635475"/>
            <a:chExt cx="456675" cy="432325"/>
          </a:xfrm>
        </p:grpSpPr>
        <p:sp>
          <p:nvSpPr>
            <p:cNvPr id="308" name="Google Shape;308;p31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1"/>
          <p:cNvSpPr txBox="1"/>
          <p:nvPr>
            <p:ph idx="2" type="body"/>
          </p:nvPr>
        </p:nvSpPr>
        <p:spPr>
          <a:xfrm>
            <a:off x="4671600" y="3231775"/>
            <a:ext cx="34440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 sz="1200">
                <a:solidFill>
                  <a:schemeClr val="lt1"/>
                </a:solidFill>
              </a:rPr>
              <a:t>Reminders to input mood or get art therapy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 sz="1200">
                <a:solidFill>
                  <a:schemeClr val="lt1"/>
                </a:solidFill>
              </a:rPr>
              <a:t>The ability to save certain art to the app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 sz="1200">
                <a:solidFill>
                  <a:schemeClr val="lt1"/>
                </a:solidFill>
              </a:rPr>
              <a:t>Visual representation of inputted mood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82A2E"/>
                </a:solidFill>
              </a:rPr>
              <a:t>METHOD #2</a:t>
            </a:r>
            <a:endParaRPr sz="4800">
              <a:solidFill>
                <a:srgbClr val="182A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lt1"/>
                </a:solidFill>
              </a:rPr>
              <a:t>USE CASES</a:t>
            </a:r>
            <a:endParaRPr sz="4800">
              <a:solidFill>
                <a:schemeClr val="lt1"/>
              </a:solidFill>
            </a:endParaRPr>
          </a:p>
        </p:txBody>
      </p:sp>
      <p:grpSp>
        <p:nvGrpSpPr>
          <p:cNvPr id="319" name="Google Shape;319;p32"/>
          <p:cNvGrpSpPr/>
          <p:nvPr/>
        </p:nvGrpSpPr>
        <p:grpSpPr>
          <a:xfrm>
            <a:off x="1410649" y="1106891"/>
            <a:ext cx="342882" cy="418128"/>
            <a:chOff x="596350" y="929175"/>
            <a:chExt cx="407950" cy="497475"/>
          </a:xfrm>
        </p:grpSpPr>
        <p:sp>
          <p:nvSpPr>
            <p:cNvPr id="320" name="Google Shape;320;p3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1164000" y="30076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1"/>
                </a:solidFill>
              </a:rPr>
              <a:t>Goal</a:t>
            </a:r>
            <a:endParaRPr i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∎"/>
            </a:pPr>
            <a:r>
              <a:rPr lang="en">
                <a:solidFill>
                  <a:schemeClr val="lt1"/>
                </a:solidFill>
              </a:rPr>
              <a:t>Gather user requirements based on type of user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32"/>
          <p:cNvSpPr txBox="1"/>
          <p:nvPr>
            <p:ph idx="2" type="body"/>
          </p:nvPr>
        </p:nvSpPr>
        <p:spPr>
          <a:xfrm>
            <a:off x="3473455" y="30076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1"/>
                </a:solidFill>
              </a:rPr>
              <a:t>Strategy</a:t>
            </a:r>
            <a:endParaRPr i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∎"/>
            </a:pPr>
            <a:r>
              <a:rPr lang="en">
                <a:solidFill>
                  <a:schemeClr val="lt1"/>
                </a:solidFill>
              </a:rPr>
              <a:t>Define use cases based on type of user and usage of app to define functional requirements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 txBox="1"/>
          <p:nvPr>
            <p:ph idx="4294967295" type="body"/>
          </p:nvPr>
        </p:nvSpPr>
        <p:spPr>
          <a:xfrm>
            <a:off x="5782910" y="30076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Results</a:t>
            </a:r>
            <a:endParaRPr i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∎"/>
            </a:pPr>
            <a:r>
              <a:rPr lang="en" sz="1200">
                <a:solidFill>
                  <a:schemeClr val="lt1"/>
                </a:solidFill>
              </a:rPr>
              <a:t>Provided insights on must have functional requirements in design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∎"/>
            </a:pPr>
            <a:r>
              <a:rPr lang="en" sz="1200">
                <a:solidFill>
                  <a:schemeClr val="lt1"/>
                </a:solidFill>
              </a:rPr>
              <a:t>Three types of navigations considered - Initial course, alternative course A, alternative course B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1164100" y="1608900"/>
            <a:ext cx="75048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METHOD #2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lt1"/>
                </a:solidFill>
              </a:rPr>
              <a:t>SUMMARY (REQUIREMENTS)</a:t>
            </a:r>
            <a:endParaRPr/>
          </a:p>
        </p:txBody>
      </p:sp>
      <p:sp>
        <p:nvSpPr>
          <p:cNvPr id="335" name="Google Shape;335;p33"/>
          <p:cNvSpPr/>
          <p:nvPr/>
        </p:nvSpPr>
        <p:spPr>
          <a:xfrm>
            <a:off x="818457" y="3314700"/>
            <a:ext cx="2051700" cy="990600"/>
          </a:xfrm>
          <a:prstGeom prst="homePlate">
            <a:avLst>
              <a:gd fmla="val 3012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Didact Gothic"/>
                <a:ea typeface="Didact Gothic"/>
                <a:cs typeface="Didact Gothic"/>
                <a:sym typeface="Didact Gothic"/>
              </a:rPr>
              <a:t>Register and onboard</a:t>
            </a:r>
            <a:endParaRPr u="sng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Users can register and receive a confirmation when successfully registered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2597667" y="3314700"/>
            <a:ext cx="2091000" cy="990600"/>
          </a:xfrm>
          <a:prstGeom prst="chevron">
            <a:avLst>
              <a:gd fmla="val 298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Didact Gothic"/>
                <a:ea typeface="Didact Gothic"/>
                <a:cs typeface="Didact Gothic"/>
                <a:sym typeface="Didact Gothic"/>
              </a:rPr>
              <a:t>Track mood</a:t>
            </a:r>
            <a:endParaRPr u="sng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Users can input their mood and visually track their mood over time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416332" y="3314700"/>
            <a:ext cx="2091000" cy="990600"/>
          </a:xfrm>
          <a:prstGeom prst="chevron">
            <a:avLst>
              <a:gd fmla="val 298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Didact Gothic"/>
                <a:ea typeface="Didact Gothic"/>
                <a:cs typeface="Didact Gothic"/>
                <a:sym typeface="Didact Gothic"/>
              </a:rPr>
              <a:t>Discover art</a:t>
            </a:r>
            <a:endParaRPr u="sng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Different forms of art will be provided to the user based on their inputted mood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6234543" y="3314700"/>
            <a:ext cx="2091000" cy="990600"/>
          </a:xfrm>
          <a:prstGeom prst="chevron">
            <a:avLst>
              <a:gd fmla="val 298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Didact Gothic"/>
                <a:ea typeface="Didact Gothic"/>
                <a:cs typeface="Didact Gothic"/>
                <a:sym typeface="Didact Gothic"/>
              </a:rPr>
              <a:t>Connect users</a:t>
            </a:r>
            <a:endParaRPr u="sng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Users will be matched with other users based on recommended art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339" name="Google Shape;339;p33"/>
          <p:cNvGrpSpPr/>
          <p:nvPr/>
        </p:nvGrpSpPr>
        <p:grpSpPr>
          <a:xfrm>
            <a:off x="1386709" y="1130861"/>
            <a:ext cx="383835" cy="363369"/>
            <a:chOff x="6618700" y="1635475"/>
            <a:chExt cx="456675" cy="432325"/>
          </a:xfrm>
        </p:grpSpPr>
        <p:sp>
          <p:nvSpPr>
            <p:cNvPr id="340" name="Google Shape;340;p33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AND NAVIGATION </a:t>
            </a:r>
            <a:r>
              <a:rPr lang="en">
                <a:solidFill>
                  <a:srgbClr val="FFFFFF"/>
                </a:solidFill>
              </a:rPr>
              <a:t>WIREFRAMES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50" name="Google Shape;350;p34"/>
          <p:cNvGrpSpPr/>
          <p:nvPr/>
        </p:nvGrpSpPr>
        <p:grpSpPr>
          <a:xfrm>
            <a:off x="1395190" y="1145852"/>
            <a:ext cx="366458" cy="366437"/>
            <a:chOff x="1923675" y="1633650"/>
            <a:chExt cx="436000" cy="435975"/>
          </a:xfrm>
        </p:grpSpPr>
        <p:sp>
          <p:nvSpPr>
            <p:cNvPr id="351" name="Google Shape;351;p34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76200"/>
            <a:ext cx="2266950" cy="28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750" y="76200"/>
            <a:ext cx="2333625" cy="28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525" y="76200"/>
            <a:ext cx="2209800" cy="28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5"/>
          <p:cNvSpPr txBox="1"/>
          <p:nvPr>
            <p:ph idx="4294967295" type="body"/>
          </p:nvPr>
        </p:nvSpPr>
        <p:spPr>
          <a:xfrm>
            <a:off x="838200" y="3007607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2A2E"/>
                </a:solidFill>
              </a:rPr>
              <a:t>Onboarding Page</a:t>
            </a:r>
            <a:endParaRPr i="1" sz="1400">
              <a:solidFill>
                <a:srgbClr val="182A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200"/>
              <a:buChar char="∎"/>
            </a:pPr>
            <a:r>
              <a:rPr lang="en" sz="1200">
                <a:solidFill>
                  <a:srgbClr val="182A2E"/>
                </a:solidFill>
              </a:rPr>
              <a:t>Application of “Rule of Thirds” with branding on top 2/3 of screen and registration buttons on 1/3 of screen</a:t>
            </a:r>
            <a:endParaRPr sz="1200">
              <a:solidFill>
                <a:srgbClr val="182A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200"/>
              <a:buChar char="∎"/>
            </a:pPr>
            <a:r>
              <a:rPr lang="en" sz="1200">
                <a:solidFill>
                  <a:srgbClr val="182A2E"/>
                </a:solidFill>
              </a:rPr>
              <a:t>Considered pill shape for button sizes </a:t>
            </a:r>
            <a:endParaRPr sz="1200">
              <a:solidFill>
                <a:srgbClr val="182A2E"/>
              </a:solidFill>
            </a:endParaRPr>
          </a:p>
        </p:txBody>
      </p:sp>
      <p:sp>
        <p:nvSpPr>
          <p:cNvPr id="365" name="Google Shape;365;p35"/>
          <p:cNvSpPr txBox="1"/>
          <p:nvPr>
            <p:ph idx="4294967295" type="body"/>
          </p:nvPr>
        </p:nvSpPr>
        <p:spPr>
          <a:xfrm>
            <a:off x="3382750" y="30076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2A2E"/>
                </a:solidFill>
              </a:rPr>
              <a:t>Mood Input Page</a:t>
            </a:r>
            <a:endParaRPr sz="1200">
              <a:solidFill>
                <a:srgbClr val="182A2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000"/>
              <a:buChar char="∎"/>
            </a:pPr>
            <a:r>
              <a:rPr lang="en" sz="1000" u="sng">
                <a:solidFill>
                  <a:srgbClr val="182A2E"/>
                </a:solidFill>
              </a:rPr>
              <a:t>Header: </a:t>
            </a:r>
            <a:r>
              <a:rPr lang="en" sz="1000">
                <a:solidFill>
                  <a:srgbClr val="182A2E"/>
                </a:solidFill>
              </a:rPr>
              <a:t> Hamburger menu for navigation, app logo and user profile</a:t>
            </a:r>
            <a:endParaRPr sz="1000">
              <a:solidFill>
                <a:srgbClr val="182A2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000"/>
              <a:buChar char="∎"/>
            </a:pPr>
            <a:r>
              <a:rPr lang="en" sz="1000" u="sng">
                <a:solidFill>
                  <a:srgbClr val="182A2E"/>
                </a:solidFill>
              </a:rPr>
              <a:t>Workspace: </a:t>
            </a:r>
            <a:r>
              <a:rPr lang="en" sz="1000">
                <a:solidFill>
                  <a:srgbClr val="182A2E"/>
                </a:solidFill>
              </a:rPr>
              <a:t>Buttons to input mood in centre of page to afford </a:t>
            </a:r>
            <a:r>
              <a:rPr lang="en" sz="1000">
                <a:solidFill>
                  <a:srgbClr val="182A2E"/>
                </a:solidFill>
              </a:rPr>
              <a:t>clickability</a:t>
            </a:r>
            <a:r>
              <a:rPr lang="en" sz="1000">
                <a:solidFill>
                  <a:srgbClr val="182A2E"/>
                </a:solidFill>
              </a:rPr>
              <a:t>.</a:t>
            </a:r>
            <a:endParaRPr sz="1000">
              <a:solidFill>
                <a:srgbClr val="182A2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000"/>
              <a:buChar char="∎"/>
            </a:pPr>
            <a:r>
              <a:rPr lang="en" sz="1000" u="sng">
                <a:solidFill>
                  <a:srgbClr val="182A2E"/>
                </a:solidFill>
              </a:rPr>
              <a:t>Footer:</a:t>
            </a:r>
            <a:r>
              <a:rPr lang="en" sz="1000">
                <a:solidFill>
                  <a:srgbClr val="182A2E"/>
                </a:solidFill>
              </a:rPr>
              <a:t> Provide visual view of user moods over time by using emojis</a:t>
            </a:r>
            <a:endParaRPr sz="1000">
              <a:solidFill>
                <a:srgbClr val="182A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82A2E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2A2E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2A2E"/>
              </a:solidFill>
            </a:endParaRPr>
          </a:p>
        </p:txBody>
      </p:sp>
      <p:sp>
        <p:nvSpPr>
          <p:cNvPr id="366" name="Google Shape;366;p35"/>
          <p:cNvSpPr txBox="1"/>
          <p:nvPr>
            <p:ph idx="4294967295" type="body"/>
          </p:nvPr>
        </p:nvSpPr>
        <p:spPr>
          <a:xfrm>
            <a:off x="5993985" y="3007600"/>
            <a:ext cx="21969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Art Recommendation Page</a:t>
            </a:r>
            <a:endParaRPr i="1">
              <a:solidFill>
                <a:srgbClr val="182A2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000"/>
              <a:buChar char="∎"/>
            </a:pPr>
            <a:r>
              <a:rPr lang="en" sz="1000" u="sng">
                <a:solidFill>
                  <a:srgbClr val="182A2E"/>
                </a:solidFill>
              </a:rPr>
              <a:t>Header: </a:t>
            </a:r>
            <a:r>
              <a:rPr lang="en" sz="1000">
                <a:solidFill>
                  <a:srgbClr val="182A2E"/>
                </a:solidFill>
              </a:rPr>
              <a:t>Hamburger menu for navigation, app logo and user profile</a:t>
            </a:r>
            <a:endParaRPr sz="1000">
              <a:solidFill>
                <a:srgbClr val="182A2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000"/>
              <a:buChar char="∎"/>
            </a:pPr>
            <a:r>
              <a:rPr lang="en" sz="1000" u="sng">
                <a:solidFill>
                  <a:srgbClr val="182A2E"/>
                </a:solidFill>
              </a:rPr>
              <a:t>Workspace:</a:t>
            </a:r>
            <a:r>
              <a:rPr lang="en" sz="1000">
                <a:solidFill>
                  <a:srgbClr val="182A2E"/>
                </a:solidFill>
              </a:rPr>
              <a:t> Text label to reiterate current view of app</a:t>
            </a:r>
            <a:endParaRPr sz="1000">
              <a:solidFill>
                <a:srgbClr val="182A2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000"/>
              <a:buChar char="∎"/>
            </a:pPr>
            <a:r>
              <a:rPr lang="en" sz="1000">
                <a:solidFill>
                  <a:srgbClr val="182A2E"/>
                </a:solidFill>
              </a:rPr>
              <a:t>User can view recommended art moodboards in grid layout by scrolling</a:t>
            </a:r>
            <a:endParaRPr sz="1000">
              <a:solidFill>
                <a:srgbClr val="182A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2A2E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MOCKUPS</a:t>
            </a:r>
            <a:endParaRPr sz="8000">
              <a:solidFill>
                <a:srgbClr val="FFFFFF"/>
              </a:solidFill>
            </a:endParaRPr>
          </a:p>
        </p:txBody>
      </p:sp>
      <p:grpSp>
        <p:nvGrpSpPr>
          <p:cNvPr id="372" name="Google Shape;372;p36"/>
          <p:cNvGrpSpPr/>
          <p:nvPr/>
        </p:nvGrpSpPr>
        <p:grpSpPr>
          <a:xfrm>
            <a:off x="1395190" y="1145852"/>
            <a:ext cx="366458" cy="366437"/>
            <a:chOff x="1923675" y="1633650"/>
            <a:chExt cx="436000" cy="435975"/>
          </a:xfrm>
        </p:grpSpPr>
        <p:sp>
          <p:nvSpPr>
            <p:cNvPr id="373" name="Google Shape;373;p36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/>
          <p:nvPr/>
        </p:nvSpPr>
        <p:spPr>
          <a:xfrm>
            <a:off x="5534025" y="277087"/>
            <a:ext cx="1988209" cy="4589326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825" y="906350"/>
            <a:ext cx="1728800" cy="33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 txBox="1"/>
          <p:nvPr/>
        </p:nvSpPr>
        <p:spPr>
          <a:xfrm>
            <a:off x="761625" y="625975"/>
            <a:ext cx="42462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 title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Char char="○"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“Rule of thirds”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Provides main focus for page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Native slide control for footer text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Text margin affords slide control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Slide control moves left, providing </a:t>
            </a: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recall</a:t>
            </a: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for iOS platforms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Font: </a:t>
            </a: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Futura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Provides “modern” feel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Galactic background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Provides an immersive experience for the user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86" name="Google Shape;386;p37"/>
          <p:cNvSpPr txBox="1"/>
          <p:nvPr/>
        </p:nvSpPr>
        <p:spPr>
          <a:xfrm>
            <a:off x="991125" y="4531925"/>
            <a:ext cx="18636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Home</a:t>
            </a:r>
            <a:endParaRPr b="1" i="1"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/>
        </p:nvSpPr>
        <p:spPr>
          <a:xfrm>
            <a:off x="761625" y="625975"/>
            <a:ext cx="42462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Consistent application of “Rule of thirds”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Consistent colors and font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 of icons to afford </a:t>
            </a:r>
            <a:r>
              <a:rPr lang="en" sz="1800">
                <a:solidFill>
                  <a:srgbClr val="B7B7B7"/>
                </a:solidFill>
                <a:latin typeface="Didact Gothic"/>
                <a:ea typeface="Didact Gothic"/>
                <a:cs typeface="Didact Gothic"/>
                <a:sym typeface="Didact Gothic"/>
              </a:rPr>
              <a:t>recognition</a:t>
            </a: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of login fields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Remove redundant text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Input fields sized based on iOS design guidelines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User can log into app with Facebook credentials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Follow modern app design guidelines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438" y="925828"/>
            <a:ext cx="1728225" cy="329184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8"/>
          <p:cNvSpPr/>
          <p:nvPr/>
        </p:nvSpPr>
        <p:spPr>
          <a:xfrm>
            <a:off x="5534025" y="276608"/>
            <a:ext cx="1988209" cy="4590284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991125" y="4531925"/>
            <a:ext cx="18636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Onboarding</a:t>
            </a:r>
            <a:endParaRPr b="1" i="1"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/>
        </p:nvSpPr>
        <p:spPr>
          <a:xfrm>
            <a:off x="761625" y="625975"/>
            <a:ext cx="42462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Header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Contains hamburger menu, app title and user icon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Minimalist design considered to </a:t>
            </a:r>
            <a:r>
              <a:rPr lang="en" sz="1800">
                <a:solidFill>
                  <a:srgbClr val="B7B7B7"/>
                </a:solidFill>
                <a:latin typeface="Didact Gothic"/>
                <a:ea typeface="Didact Gothic"/>
                <a:cs typeface="Didact Gothic"/>
                <a:sym typeface="Didact Gothic"/>
              </a:rPr>
              <a:t>eliminate information overload</a:t>
            </a:r>
            <a:endParaRPr sz="1800">
              <a:solidFill>
                <a:srgbClr val="B7B7B7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Body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Contains button, big enough to afford clicking for user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Shadow effect on the button to make it intuitive for tapping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Consideration of text to provide a more </a:t>
            </a:r>
            <a:r>
              <a:rPr lang="en" sz="1800">
                <a:solidFill>
                  <a:srgbClr val="B7B7B7"/>
                </a:solidFill>
                <a:latin typeface="Didact Gothic"/>
                <a:ea typeface="Didact Gothic"/>
                <a:cs typeface="Didact Gothic"/>
                <a:sym typeface="Didact Gothic"/>
              </a:rPr>
              <a:t>inviting and warm </a:t>
            </a: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user experience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280" y="920496"/>
            <a:ext cx="1728216" cy="329184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9"/>
          <p:cNvSpPr/>
          <p:nvPr/>
        </p:nvSpPr>
        <p:spPr>
          <a:xfrm>
            <a:off x="5534025" y="276608"/>
            <a:ext cx="1988209" cy="4590284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9"/>
          <p:cNvSpPr txBox="1"/>
          <p:nvPr/>
        </p:nvSpPr>
        <p:spPr>
          <a:xfrm>
            <a:off x="991125" y="4531925"/>
            <a:ext cx="18636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Mood Input</a:t>
            </a:r>
            <a:endParaRPr b="1" i="1"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1164100" y="1608900"/>
            <a:ext cx="68157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r>
              <a:rPr lang="en">
                <a:solidFill>
                  <a:srgbClr val="999999"/>
                </a:solidFill>
              </a:rPr>
              <a:t>GOALS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1164150" y="2972697"/>
            <a:ext cx="6815700" cy="16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Char char="∎"/>
            </a:pPr>
            <a:r>
              <a:rPr lang="en">
                <a:solidFill>
                  <a:srgbClr val="182A2E"/>
                </a:solidFill>
              </a:rPr>
              <a:t>Phase 1 - Building a food library.</a:t>
            </a:r>
            <a:endParaRPr>
              <a:solidFill>
                <a:srgbClr val="182A2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400"/>
              <a:buChar char="∎"/>
            </a:pPr>
            <a:r>
              <a:rPr lang="en">
                <a:solidFill>
                  <a:srgbClr val="182A2E"/>
                </a:solidFill>
              </a:rPr>
              <a:t>Phase 2 - Weekly reviews of foods (first iteration contained daily reviews, which have since been removed).</a:t>
            </a:r>
            <a:endParaRPr>
              <a:solidFill>
                <a:srgbClr val="182A2E"/>
              </a:solidFill>
            </a:endParaRPr>
          </a:p>
        </p:txBody>
      </p:sp>
      <p:grpSp>
        <p:nvGrpSpPr>
          <p:cNvPr id="75" name="Google Shape;75;p13"/>
          <p:cNvGrpSpPr/>
          <p:nvPr/>
        </p:nvGrpSpPr>
        <p:grpSpPr>
          <a:xfrm>
            <a:off x="1395442" y="1145907"/>
            <a:ext cx="359272" cy="376691"/>
            <a:chOff x="5961125" y="1623900"/>
            <a:chExt cx="427450" cy="448175"/>
          </a:xfrm>
        </p:grpSpPr>
        <p:sp>
          <p:nvSpPr>
            <p:cNvPr id="76" name="Google Shape;76;p13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/>
        </p:nvSpPr>
        <p:spPr>
          <a:xfrm>
            <a:off x="761625" y="625975"/>
            <a:ext cx="42462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Header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Consistent design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Body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Emojis reflecting moods (preset), fly out from once the user taps the button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Emoji size considered to </a:t>
            </a:r>
            <a:r>
              <a:rPr lang="en" sz="1800">
                <a:solidFill>
                  <a:srgbClr val="B7B7B7"/>
                </a:solidFill>
                <a:latin typeface="Didact Gothic"/>
                <a:ea typeface="Didact Gothic"/>
                <a:cs typeface="Didact Gothic"/>
                <a:sym typeface="Didact Gothic"/>
              </a:rPr>
              <a:t>afford </a:t>
            </a: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clicking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User taps on an emoji (based on user’s mood)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5534025" y="276608"/>
            <a:ext cx="1988209" cy="4590284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0"/>
          <p:cNvSpPr txBox="1"/>
          <p:nvPr/>
        </p:nvSpPr>
        <p:spPr>
          <a:xfrm>
            <a:off x="991125" y="4531925"/>
            <a:ext cx="18636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Choose mood</a:t>
            </a:r>
            <a:endParaRPr b="1" i="1"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10" name="Google Shape;4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280" y="914400"/>
            <a:ext cx="1728216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/>
          <p:nvPr/>
        </p:nvSpPr>
        <p:spPr>
          <a:xfrm>
            <a:off x="761625" y="625975"/>
            <a:ext cx="42462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Header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Consistent design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Body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Accent colour of the application changes to reflect mood selected by user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‘Art’ button displayed to provide art recommendations to user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Footer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Mood history displayed for last four days to allow user to track mood variations over time </a:t>
            </a:r>
            <a:r>
              <a:rPr lang="en" sz="180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(system feedback)</a:t>
            </a:r>
            <a:endParaRPr sz="180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6" name="Google Shape;416;p41"/>
          <p:cNvSpPr/>
          <p:nvPr/>
        </p:nvSpPr>
        <p:spPr>
          <a:xfrm>
            <a:off x="5534025" y="276608"/>
            <a:ext cx="1988209" cy="4590284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 txBox="1"/>
          <p:nvPr/>
        </p:nvSpPr>
        <p:spPr>
          <a:xfrm>
            <a:off x="991125" y="4531925"/>
            <a:ext cx="18636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Mood selection</a:t>
            </a:r>
            <a:endParaRPr b="1" i="1"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18" name="Google Shape;4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280" y="923544"/>
            <a:ext cx="1728216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/>
          <p:nvPr/>
        </p:nvSpPr>
        <p:spPr>
          <a:xfrm>
            <a:off x="761625" y="625975"/>
            <a:ext cx="42462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Header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Consistent design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Body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Scrollable </a:t>
            </a: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view containing artboards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Each artboard consists of three different forms of art (i.e - Poster, quote, song)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Artboard cutoff on the bottom off the screen, to </a:t>
            </a:r>
            <a:r>
              <a:rPr lang="en" sz="180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recall</a:t>
            </a: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scrolling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○"/>
            </a:pPr>
            <a:r>
              <a:rPr lang="en" sz="180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 of icons</a:t>
            </a: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to ‘bookmark’ and ‘join conversation’ on artboards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4" name="Google Shape;424;p42"/>
          <p:cNvSpPr/>
          <p:nvPr/>
        </p:nvSpPr>
        <p:spPr>
          <a:xfrm>
            <a:off x="5534025" y="276608"/>
            <a:ext cx="1988209" cy="4590284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991125" y="4531925"/>
            <a:ext cx="18636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Art curation</a:t>
            </a:r>
            <a:endParaRPr b="1" i="1"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280" y="923544"/>
            <a:ext cx="1728216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/>
          <p:nvPr/>
        </p:nvSpPr>
        <p:spPr>
          <a:xfrm>
            <a:off x="761625" y="625975"/>
            <a:ext cx="42462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Collapsible menu saves screen space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Accessible from all pages 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idact Gothic"/>
              <a:buChar char="●"/>
            </a:pPr>
            <a:r>
              <a:rPr lang="en" sz="18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Intuitive swipe controls to close menu</a:t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2" name="Google Shape;432;p43"/>
          <p:cNvSpPr/>
          <p:nvPr/>
        </p:nvSpPr>
        <p:spPr>
          <a:xfrm>
            <a:off x="5534025" y="276608"/>
            <a:ext cx="1988209" cy="4590284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2A2E"/>
          </a:solidFill>
          <a:ln cap="flat" cmpd="sng" w="9525">
            <a:solidFill>
              <a:srgbClr val="182A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3"/>
          <p:cNvSpPr txBox="1"/>
          <p:nvPr/>
        </p:nvSpPr>
        <p:spPr>
          <a:xfrm>
            <a:off x="991125" y="4531925"/>
            <a:ext cx="18636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Hamburger menu</a:t>
            </a:r>
            <a:endParaRPr b="1" i="1" sz="16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280" y="923544"/>
            <a:ext cx="1728216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</a:t>
            </a:r>
            <a:r>
              <a:rPr lang="en" sz="5000"/>
              <a:t>TESTING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OVERVIEW</a:t>
            </a:r>
            <a:endParaRPr sz="5000">
              <a:solidFill>
                <a:srgbClr val="FFFFFF"/>
              </a:solidFill>
            </a:endParaRPr>
          </a:p>
        </p:txBody>
      </p:sp>
      <p:grpSp>
        <p:nvGrpSpPr>
          <p:cNvPr id="440" name="Google Shape;440;p44"/>
          <p:cNvGrpSpPr/>
          <p:nvPr/>
        </p:nvGrpSpPr>
        <p:grpSpPr>
          <a:xfrm>
            <a:off x="1395190" y="1145852"/>
            <a:ext cx="366458" cy="366437"/>
            <a:chOff x="1923675" y="1633650"/>
            <a:chExt cx="436000" cy="435975"/>
          </a:xfrm>
        </p:grpSpPr>
        <p:sp>
          <p:nvSpPr>
            <p:cNvPr id="441" name="Google Shape;441;p44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44"/>
          <p:cNvSpPr txBox="1"/>
          <p:nvPr>
            <p:ph idx="4294967295" type="body"/>
          </p:nvPr>
        </p:nvSpPr>
        <p:spPr>
          <a:xfrm>
            <a:off x="838200" y="3160006"/>
            <a:ext cx="21969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200"/>
              <a:buChar char="∎"/>
            </a:pPr>
            <a:r>
              <a:rPr lang="en" sz="1200"/>
              <a:t>Defined usability methods, goals and scripts for user tests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∎"/>
            </a:pPr>
            <a:r>
              <a:rPr lang="en" sz="1200"/>
              <a:t>Applied </a:t>
            </a:r>
            <a:r>
              <a:rPr lang="en" sz="1200" u="sng">
                <a:solidFill>
                  <a:schemeClr val="lt1"/>
                </a:solidFill>
              </a:rPr>
              <a:t>cognitive walkthrough</a:t>
            </a:r>
            <a:r>
              <a:rPr lang="en" sz="1200"/>
              <a:t> and </a:t>
            </a:r>
            <a:r>
              <a:rPr lang="en" sz="1200" u="sng">
                <a:solidFill>
                  <a:srgbClr val="FFFFFF"/>
                </a:solidFill>
              </a:rPr>
              <a:t>heuristic evaluation </a:t>
            </a:r>
            <a:r>
              <a:rPr lang="en" sz="1200">
                <a:solidFill>
                  <a:srgbClr val="182A2E"/>
                </a:solidFill>
              </a:rPr>
              <a:t>tests</a:t>
            </a:r>
            <a:endParaRPr sz="1200">
              <a:solidFill>
                <a:srgbClr val="182A2E"/>
              </a:solidFill>
            </a:endParaRPr>
          </a:p>
        </p:txBody>
      </p:sp>
      <p:sp>
        <p:nvSpPr>
          <p:cNvPr id="448" name="Google Shape;448;p44"/>
          <p:cNvSpPr txBox="1"/>
          <p:nvPr>
            <p:ph idx="4294967295" type="body"/>
          </p:nvPr>
        </p:nvSpPr>
        <p:spPr>
          <a:xfrm>
            <a:off x="3382747" y="3160000"/>
            <a:ext cx="21969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200"/>
              <a:buChar char="∎"/>
            </a:pPr>
            <a:r>
              <a:rPr lang="en" sz="1200"/>
              <a:t>Completed user testing with </a:t>
            </a:r>
            <a:r>
              <a:rPr lang="en" sz="1200" u="sng"/>
              <a:t>five</a:t>
            </a:r>
            <a:r>
              <a:rPr lang="en" sz="1200"/>
              <a:t> users, including young adults (20-23) and mature adults (45-50)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∎"/>
            </a:pPr>
            <a:r>
              <a:rPr lang="en" sz="1200"/>
              <a:t>User testing completed with high-fidelity mockups on Sketch</a:t>
            </a:r>
            <a:endParaRPr sz="1200"/>
          </a:p>
        </p:txBody>
      </p:sp>
      <p:sp>
        <p:nvSpPr>
          <p:cNvPr id="449" name="Google Shape;449;p44"/>
          <p:cNvSpPr txBox="1"/>
          <p:nvPr>
            <p:ph idx="4294967295" type="body"/>
          </p:nvPr>
        </p:nvSpPr>
        <p:spPr>
          <a:xfrm>
            <a:off x="5993978" y="3160000"/>
            <a:ext cx="21969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1200"/>
              <a:buChar char="∎"/>
            </a:pPr>
            <a:r>
              <a:rPr lang="en" sz="1200"/>
              <a:t>Recorded data on user feedback during testing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∎"/>
            </a:pPr>
            <a:r>
              <a:rPr lang="en" sz="1200"/>
              <a:t>Summarized results and iterated app design using feedback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5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TESTING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GOALS</a:t>
            </a:r>
            <a:endParaRPr sz="5000">
              <a:solidFill>
                <a:srgbClr val="FFFFFF"/>
              </a:solidFill>
            </a:endParaRPr>
          </a:p>
        </p:txBody>
      </p:sp>
      <p:grpSp>
        <p:nvGrpSpPr>
          <p:cNvPr id="455" name="Google Shape;455;p45"/>
          <p:cNvGrpSpPr/>
          <p:nvPr/>
        </p:nvGrpSpPr>
        <p:grpSpPr>
          <a:xfrm>
            <a:off x="1395190" y="1145852"/>
            <a:ext cx="366458" cy="366437"/>
            <a:chOff x="1923675" y="1633650"/>
            <a:chExt cx="436000" cy="435975"/>
          </a:xfrm>
        </p:grpSpPr>
        <p:sp>
          <p:nvSpPr>
            <p:cNvPr id="456" name="Google Shape;456;p45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45"/>
          <p:cNvSpPr txBox="1"/>
          <p:nvPr>
            <p:ph idx="4294967295" type="body"/>
          </p:nvPr>
        </p:nvSpPr>
        <p:spPr>
          <a:xfrm>
            <a:off x="433113" y="3160006"/>
            <a:ext cx="21969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Ease of learning</a:t>
            </a:r>
            <a:endParaRPr i="1" sz="12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∎"/>
            </a:pPr>
            <a:r>
              <a:rPr lang="en" sz="1100"/>
              <a:t>≥ 80% of users must easily and accurately identify the emoji reflecting their mood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∎"/>
            </a:pPr>
            <a:r>
              <a:rPr lang="en" sz="1100"/>
              <a:t>≥ 80% of users must easily describe their historical mood variation </a:t>
            </a:r>
            <a:endParaRPr sz="1100"/>
          </a:p>
        </p:txBody>
      </p:sp>
      <p:sp>
        <p:nvSpPr>
          <p:cNvPr id="463" name="Google Shape;463;p45"/>
          <p:cNvSpPr txBox="1"/>
          <p:nvPr>
            <p:ph idx="4294967295" type="body"/>
          </p:nvPr>
        </p:nvSpPr>
        <p:spPr>
          <a:xfrm>
            <a:off x="2460071" y="3160006"/>
            <a:ext cx="21969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Efficiency of use</a:t>
            </a:r>
            <a:endParaRPr i="1" sz="12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∎"/>
            </a:pPr>
            <a:r>
              <a:rPr lang="en" sz="1100"/>
              <a:t>≥ 80% of users must be able to navigate to certain pages in the app without vocal instruction ≥ 1 minute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∎"/>
            </a:pPr>
            <a:r>
              <a:rPr lang="en" sz="1100"/>
              <a:t>≥ 80% of users must encounter less than </a:t>
            </a:r>
            <a:r>
              <a:rPr lang="en" sz="1100" u="sng"/>
              <a:t>two </a:t>
            </a:r>
            <a:r>
              <a:rPr lang="en" sz="1100"/>
              <a:t>errors per task</a:t>
            </a:r>
            <a:endParaRPr sz="1100"/>
          </a:p>
        </p:txBody>
      </p:sp>
      <p:sp>
        <p:nvSpPr>
          <p:cNvPr id="464" name="Google Shape;464;p45"/>
          <p:cNvSpPr txBox="1"/>
          <p:nvPr>
            <p:ph idx="4294967295" type="body"/>
          </p:nvPr>
        </p:nvSpPr>
        <p:spPr>
          <a:xfrm>
            <a:off x="4487029" y="3160006"/>
            <a:ext cx="21969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User satisfaction</a:t>
            </a:r>
            <a:endParaRPr i="1" sz="12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∎"/>
            </a:pPr>
            <a:r>
              <a:rPr lang="en" sz="1100"/>
              <a:t>Users must score ≥ 6 on a 7-point likert scale for satisfaction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∎"/>
            </a:pPr>
            <a:r>
              <a:rPr lang="en" sz="1100"/>
              <a:t>Users must score ≥ 6 on a 7-point likert scale for confidence</a:t>
            </a:r>
            <a:endParaRPr sz="1100"/>
          </a:p>
        </p:txBody>
      </p:sp>
      <p:sp>
        <p:nvSpPr>
          <p:cNvPr id="465" name="Google Shape;465;p45"/>
          <p:cNvSpPr txBox="1"/>
          <p:nvPr>
            <p:ph idx="4294967295" type="body"/>
          </p:nvPr>
        </p:nvSpPr>
        <p:spPr>
          <a:xfrm>
            <a:off x="6513988" y="3160006"/>
            <a:ext cx="21969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Discoverability</a:t>
            </a:r>
            <a:endParaRPr i="1" sz="12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∎"/>
            </a:pPr>
            <a:r>
              <a:rPr lang="en" sz="1100"/>
              <a:t>Users must score ≥ 3 on a five-point likert scale for satisfaction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∎"/>
            </a:pPr>
            <a:r>
              <a:rPr lang="en" sz="1100"/>
              <a:t>Users must score ≥ 3 on a five-point likert scale for confidence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TESTING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METHODOLOGIES</a:t>
            </a:r>
            <a:endParaRPr sz="5000">
              <a:solidFill>
                <a:srgbClr val="FFFFFF"/>
              </a:solidFill>
            </a:endParaRPr>
          </a:p>
        </p:txBody>
      </p:sp>
      <p:grpSp>
        <p:nvGrpSpPr>
          <p:cNvPr id="471" name="Google Shape;471;p46"/>
          <p:cNvGrpSpPr/>
          <p:nvPr/>
        </p:nvGrpSpPr>
        <p:grpSpPr>
          <a:xfrm>
            <a:off x="1395190" y="1145852"/>
            <a:ext cx="366458" cy="366437"/>
            <a:chOff x="1923675" y="1633650"/>
            <a:chExt cx="436000" cy="435975"/>
          </a:xfrm>
        </p:grpSpPr>
        <p:sp>
          <p:nvSpPr>
            <p:cNvPr id="472" name="Google Shape;472;p46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46"/>
          <p:cNvSpPr txBox="1"/>
          <p:nvPr>
            <p:ph idx="4294967295" type="body"/>
          </p:nvPr>
        </p:nvSpPr>
        <p:spPr>
          <a:xfrm>
            <a:off x="1279675" y="3391175"/>
            <a:ext cx="62415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Method #1 - Cognitive Walkthrough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Method #2 - Heuristic Evaluation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/>
          <p:nvPr>
            <p:ph type="title"/>
          </p:nvPr>
        </p:nvSpPr>
        <p:spPr>
          <a:xfrm>
            <a:off x="1164100" y="15327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82A2E"/>
                </a:solidFill>
              </a:rPr>
              <a:t>METHOD #1</a:t>
            </a:r>
            <a:r>
              <a:rPr lang="en" sz="4800">
                <a:solidFill>
                  <a:srgbClr val="B7B7B7"/>
                </a:solidFill>
              </a:rPr>
              <a:t> 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</a:rPr>
              <a:t>COGNITIVE WALKTHROUGHS</a:t>
            </a:r>
            <a:endParaRPr sz="3400">
              <a:solidFill>
                <a:schemeClr val="lt1"/>
              </a:solidFill>
            </a:endParaRPr>
          </a:p>
        </p:txBody>
      </p:sp>
      <p:grpSp>
        <p:nvGrpSpPr>
          <p:cNvPr id="484" name="Google Shape;484;p47"/>
          <p:cNvGrpSpPr/>
          <p:nvPr/>
        </p:nvGrpSpPr>
        <p:grpSpPr>
          <a:xfrm>
            <a:off x="1405522" y="1109094"/>
            <a:ext cx="342903" cy="447293"/>
            <a:chOff x="590250" y="244200"/>
            <a:chExt cx="407975" cy="532175"/>
          </a:xfrm>
        </p:grpSpPr>
        <p:sp>
          <p:nvSpPr>
            <p:cNvPr id="485" name="Google Shape;485;p47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47"/>
          <p:cNvSpPr txBox="1"/>
          <p:nvPr>
            <p:ph idx="1" type="body"/>
          </p:nvPr>
        </p:nvSpPr>
        <p:spPr>
          <a:xfrm>
            <a:off x="1279675" y="3391175"/>
            <a:ext cx="62415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∎"/>
            </a:pPr>
            <a:r>
              <a:rPr lang="en" sz="1400">
                <a:solidFill>
                  <a:srgbClr val="FFFFFF"/>
                </a:solidFill>
              </a:rPr>
              <a:t>User tries stepping through interface pretending the interface is fully built, with help from facilitator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∎"/>
            </a:pPr>
            <a:r>
              <a:rPr lang="en" sz="1400">
                <a:solidFill>
                  <a:srgbClr val="FFFFFF"/>
                </a:solidFill>
              </a:rPr>
              <a:t> Aim to find major problems within design based on areas of confusion or circuitous paths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8"/>
          <p:cNvSpPr txBox="1"/>
          <p:nvPr>
            <p:ph type="title"/>
          </p:nvPr>
        </p:nvSpPr>
        <p:spPr>
          <a:xfrm>
            <a:off x="1164100" y="15327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METHOD #2</a:t>
            </a:r>
            <a:r>
              <a:rPr lang="en" sz="4800">
                <a:solidFill>
                  <a:srgbClr val="B7B7B7"/>
                </a:solidFill>
              </a:rPr>
              <a:t> 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</a:rPr>
              <a:t>HEURISTIC EVALUATION</a:t>
            </a:r>
            <a:endParaRPr sz="3400">
              <a:solidFill>
                <a:schemeClr val="lt1"/>
              </a:solidFill>
            </a:endParaRPr>
          </a:p>
        </p:txBody>
      </p:sp>
      <p:grpSp>
        <p:nvGrpSpPr>
          <p:cNvPr id="505" name="Google Shape;505;p48"/>
          <p:cNvGrpSpPr/>
          <p:nvPr/>
        </p:nvGrpSpPr>
        <p:grpSpPr>
          <a:xfrm>
            <a:off x="1405522" y="1109094"/>
            <a:ext cx="342903" cy="447293"/>
            <a:chOff x="590250" y="244200"/>
            <a:chExt cx="407975" cy="532175"/>
          </a:xfrm>
        </p:grpSpPr>
        <p:sp>
          <p:nvSpPr>
            <p:cNvPr id="506" name="Google Shape;506;p48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48"/>
          <p:cNvSpPr txBox="1"/>
          <p:nvPr>
            <p:ph idx="1" type="body"/>
          </p:nvPr>
        </p:nvSpPr>
        <p:spPr>
          <a:xfrm>
            <a:off x="1279675" y="3391175"/>
            <a:ext cx="62415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Inspection done by several experts in usability, each evaluating against a set of usability principles to uncover problems in design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 txBox="1"/>
          <p:nvPr>
            <p:ph type="title"/>
          </p:nvPr>
        </p:nvSpPr>
        <p:spPr>
          <a:xfrm>
            <a:off x="1164100" y="15327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USER TESTING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rgbClr val="FFFFFF"/>
                </a:solidFill>
              </a:rPr>
              <a:t>TASK SCENARIOS</a:t>
            </a:r>
            <a:endParaRPr sz="5000">
              <a:solidFill>
                <a:srgbClr val="FFFFFF"/>
              </a:solidFill>
            </a:endParaRPr>
          </a:p>
        </p:txBody>
      </p:sp>
      <p:sp>
        <p:nvSpPr>
          <p:cNvPr id="526" name="Google Shape;526;p49"/>
          <p:cNvSpPr txBox="1"/>
          <p:nvPr>
            <p:ph idx="1" type="body"/>
          </p:nvPr>
        </p:nvSpPr>
        <p:spPr>
          <a:xfrm>
            <a:off x="1279675" y="3391175"/>
            <a:ext cx="7619700" cy="13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Task #1</a:t>
            </a:r>
            <a:r>
              <a:rPr lang="en" sz="1400">
                <a:solidFill>
                  <a:srgbClr val="FFFFFF"/>
                </a:solidFill>
              </a:rPr>
              <a:t> - Log in using Facebook credentials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Task #2 </a:t>
            </a:r>
            <a:r>
              <a:rPr lang="en" sz="1400">
                <a:solidFill>
                  <a:srgbClr val="FFFFFF"/>
                </a:solidFill>
              </a:rPr>
              <a:t>- Choose a mood (happy) and describe historical mood variation given system feedback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Task #3 </a:t>
            </a:r>
            <a:r>
              <a:rPr lang="en" sz="1400">
                <a:solidFill>
                  <a:srgbClr val="FFFFFF"/>
                </a:solidFill>
              </a:rPr>
              <a:t>- Choose a mood (sad) and bookmark a recommended artboard of your choice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Task #4</a:t>
            </a:r>
            <a:r>
              <a:rPr lang="en" sz="1400">
                <a:solidFill>
                  <a:srgbClr val="FFFFFF"/>
                </a:solidFill>
              </a:rPr>
              <a:t> - Join a conversation for a recommended artboard of your choice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Task #5</a:t>
            </a:r>
            <a:r>
              <a:rPr lang="en" sz="1400">
                <a:solidFill>
                  <a:srgbClr val="FFFFFF"/>
                </a:solidFill>
              </a:rPr>
              <a:t> - Log out of the application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527" name="Google Shape;527;p49"/>
          <p:cNvGrpSpPr/>
          <p:nvPr/>
        </p:nvGrpSpPr>
        <p:grpSpPr>
          <a:xfrm>
            <a:off x="1395190" y="1145852"/>
            <a:ext cx="366458" cy="366437"/>
            <a:chOff x="1923675" y="1633650"/>
            <a:chExt cx="436000" cy="435975"/>
          </a:xfrm>
        </p:grpSpPr>
        <p:sp>
          <p:nvSpPr>
            <p:cNvPr id="528" name="Google Shape;528;p49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9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1164100" y="1608900"/>
            <a:ext cx="68157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</a:t>
            </a:r>
            <a:r>
              <a:rPr lang="en">
                <a:solidFill>
                  <a:srgbClr val="999999"/>
                </a:solidFill>
              </a:rPr>
              <a:t>STACK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1164150" y="2972697"/>
            <a:ext cx="6815700" cy="16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SzPts val="1400"/>
              <a:buChar char="∎"/>
            </a:pPr>
            <a:r>
              <a:rPr lang="en"/>
              <a:t>Android app dev - Visual Studio (C#)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∎"/>
            </a:pPr>
            <a:r>
              <a:rPr lang="en"/>
              <a:t>Pictures database - SQLite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∎"/>
            </a:pPr>
            <a:r>
              <a:rPr lang="en"/>
              <a:t>Questions/ Responses database - Excel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∎"/>
            </a:pPr>
            <a:r>
              <a:rPr lang="en"/>
              <a:t>Mockups - Invision, Sketch</a:t>
            </a:r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1393290" y="1129377"/>
            <a:ext cx="366458" cy="366437"/>
            <a:chOff x="1923675" y="1633650"/>
            <a:chExt cx="436000" cy="435975"/>
          </a:xfrm>
        </p:grpSpPr>
        <p:sp>
          <p:nvSpPr>
            <p:cNvPr id="90" name="Google Shape;90;p14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/>
          <p:nvPr>
            <p:ph type="title"/>
          </p:nvPr>
        </p:nvSpPr>
        <p:spPr>
          <a:xfrm>
            <a:off x="1164100" y="15327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182A2E"/>
                </a:solidFill>
              </a:rPr>
              <a:t>USER TESTING</a:t>
            </a:r>
            <a:endParaRPr sz="5000">
              <a:solidFill>
                <a:srgbClr val="182A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PERFORMANCE MEASURES</a:t>
            </a:r>
            <a:endParaRPr sz="3600">
              <a:solidFill>
                <a:srgbClr val="000000"/>
              </a:solidFill>
            </a:endParaRPr>
          </a:p>
        </p:txBody>
      </p:sp>
      <p:grpSp>
        <p:nvGrpSpPr>
          <p:cNvPr id="539" name="Google Shape;539;p50"/>
          <p:cNvGrpSpPr/>
          <p:nvPr/>
        </p:nvGrpSpPr>
        <p:grpSpPr>
          <a:xfrm>
            <a:off x="1395190" y="1145852"/>
            <a:ext cx="366458" cy="366437"/>
            <a:chOff x="1923675" y="1633650"/>
            <a:chExt cx="436000" cy="435975"/>
          </a:xfrm>
        </p:grpSpPr>
        <p:sp>
          <p:nvSpPr>
            <p:cNvPr id="540" name="Google Shape;540;p50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50"/>
          <p:cNvSpPr txBox="1"/>
          <p:nvPr>
            <p:ph idx="1" type="body"/>
          </p:nvPr>
        </p:nvSpPr>
        <p:spPr>
          <a:xfrm>
            <a:off x="433113" y="3160006"/>
            <a:ext cx="21969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Speed</a:t>
            </a:r>
            <a:endParaRPr i="1" sz="12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∎"/>
            </a:pPr>
            <a:r>
              <a:rPr lang="en" sz="1100">
                <a:solidFill>
                  <a:srgbClr val="FFFFFF"/>
                </a:solidFill>
              </a:rPr>
              <a:t>Users must take ≤ 1 minute to complete a task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47" name="Google Shape;547;p50"/>
          <p:cNvSpPr txBox="1"/>
          <p:nvPr>
            <p:ph idx="1" type="body"/>
          </p:nvPr>
        </p:nvSpPr>
        <p:spPr>
          <a:xfrm>
            <a:off x="2460071" y="3160006"/>
            <a:ext cx="21969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Accuracy</a:t>
            </a:r>
            <a:endParaRPr i="1" sz="12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∎"/>
            </a:pPr>
            <a:r>
              <a:rPr lang="en" sz="1100">
                <a:solidFill>
                  <a:srgbClr val="FFFFFF"/>
                </a:solidFill>
              </a:rPr>
              <a:t>Users must make ≤ 3 errors per task on average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48" name="Google Shape;548;p50"/>
          <p:cNvSpPr txBox="1"/>
          <p:nvPr>
            <p:ph idx="1" type="body"/>
          </p:nvPr>
        </p:nvSpPr>
        <p:spPr>
          <a:xfrm>
            <a:off x="4487029" y="3160006"/>
            <a:ext cx="21969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Experience</a:t>
            </a:r>
            <a:endParaRPr i="1" sz="12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∎"/>
            </a:pPr>
            <a:r>
              <a:rPr lang="en" sz="1100">
                <a:solidFill>
                  <a:srgbClr val="FFFFFF"/>
                </a:solidFill>
              </a:rPr>
              <a:t>Users must have a rating of </a:t>
            </a:r>
            <a:r>
              <a:rPr lang="en" sz="1100">
                <a:solidFill>
                  <a:srgbClr val="FFFFFF"/>
                </a:solidFill>
              </a:rPr>
              <a:t>≥ 6 regarding their experience with the app (7 point scale)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49" name="Google Shape;549;p50"/>
          <p:cNvSpPr txBox="1"/>
          <p:nvPr>
            <p:ph idx="1" type="body"/>
          </p:nvPr>
        </p:nvSpPr>
        <p:spPr>
          <a:xfrm>
            <a:off x="6513988" y="3160006"/>
            <a:ext cx="21969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Feedback</a:t>
            </a:r>
            <a:endParaRPr i="1" sz="12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∎"/>
            </a:pPr>
            <a:r>
              <a:rPr lang="en" sz="1100">
                <a:solidFill>
                  <a:srgbClr val="FFFFFF"/>
                </a:solidFill>
              </a:rPr>
              <a:t>Users feedback must contain positive sentiment regarding the system feedback (i.e - recommended artboards, discussions etc)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1"/>
          <p:cNvSpPr txBox="1"/>
          <p:nvPr>
            <p:ph type="title"/>
          </p:nvPr>
        </p:nvSpPr>
        <p:spPr>
          <a:xfrm>
            <a:off x="1164100" y="15327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182A2E"/>
                </a:solidFill>
              </a:rPr>
              <a:t>USER TESTING</a:t>
            </a:r>
            <a:endParaRPr sz="5000">
              <a:solidFill>
                <a:srgbClr val="182A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RESULTS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555" name="Google Shape;555;p51"/>
          <p:cNvSpPr txBox="1"/>
          <p:nvPr>
            <p:ph idx="1" type="body"/>
          </p:nvPr>
        </p:nvSpPr>
        <p:spPr>
          <a:xfrm>
            <a:off x="1279675" y="3391175"/>
            <a:ext cx="7619700" cy="13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∎"/>
            </a:pPr>
            <a:r>
              <a:rPr lang="en">
                <a:solidFill>
                  <a:srgbClr val="FFFFFF"/>
                </a:solidFill>
              </a:rPr>
              <a:t>Low error rate (1 error/per task/per user on average)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∎"/>
            </a:pPr>
            <a:r>
              <a:rPr lang="en">
                <a:solidFill>
                  <a:srgbClr val="FFFFFF"/>
                </a:solidFill>
              </a:rPr>
              <a:t>Users take approximately 1.7 minutes to complete a task (on average)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∎"/>
            </a:pPr>
            <a:r>
              <a:rPr lang="en">
                <a:solidFill>
                  <a:srgbClr val="FFFFFF"/>
                </a:solidFill>
              </a:rPr>
              <a:t>High satisfaction rate (satisfaction rating of 6 on average)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∎"/>
            </a:pPr>
            <a:r>
              <a:rPr lang="en">
                <a:solidFill>
                  <a:srgbClr val="FFFFFF"/>
                </a:solidFill>
              </a:rPr>
              <a:t>High confidence rate( confidence rating of 7 on average)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56" name="Google Shape;556;p51"/>
          <p:cNvGrpSpPr/>
          <p:nvPr/>
        </p:nvGrpSpPr>
        <p:grpSpPr>
          <a:xfrm>
            <a:off x="1395190" y="1145852"/>
            <a:ext cx="366458" cy="366437"/>
            <a:chOff x="1923675" y="1633650"/>
            <a:chExt cx="436000" cy="435975"/>
          </a:xfrm>
        </p:grpSpPr>
        <p:sp>
          <p:nvSpPr>
            <p:cNvPr id="557" name="Google Shape;557;p51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1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1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50" y="417125"/>
            <a:ext cx="6884699" cy="43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875" y="2686575"/>
            <a:ext cx="3246900" cy="10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3"/>
          <p:cNvPicPr preferRelativeResize="0"/>
          <p:nvPr/>
        </p:nvPicPr>
        <p:blipFill rotWithShape="1">
          <a:blip r:embed="rId4">
            <a:alphaModFix/>
          </a:blip>
          <a:srcRect b="14507" l="0" r="0" t="0"/>
          <a:stretch/>
        </p:blipFill>
        <p:spPr>
          <a:xfrm>
            <a:off x="4939875" y="1121625"/>
            <a:ext cx="3246899" cy="10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3"/>
          <p:cNvSpPr txBox="1"/>
          <p:nvPr/>
        </p:nvSpPr>
        <p:spPr>
          <a:xfrm>
            <a:off x="957225" y="1125725"/>
            <a:ext cx="37662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 </a:t>
            </a:r>
            <a:r>
              <a:rPr i="1" lang="en" u="sng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satisfied</a:t>
            </a:r>
            <a:r>
              <a:rPr i="1" lang="en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are you to accurately input your mood and receive suggested art?</a:t>
            </a:r>
            <a:endParaRPr i="1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(Average rating - 6)</a:t>
            </a:r>
            <a:endParaRPr i="1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5" name="Google Shape;575;p53"/>
          <p:cNvSpPr txBox="1"/>
          <p:nvPr/>
        </p:nvSpPr>
        <p:spPr>
          <a:xfrm>
            <a:off x="1088750" y="2686575"/>
            <a:ext cx="36348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 </a:t>
            </a:r>
            <a:r>
              <a:rPr i="1" lang="en" u="sng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confident</a:t>
            </a:r>
            <a:r>
              <a:rPr i="1" lang="en" u="sng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i="1" lang="en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are you to accurately input your mood and receive suggested art?</a:t>
            </a:r>
            <a:endParaRPr i="1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(Average rating - 7)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"/>
          <p:cNvSpPr txBox="1"/>
          <p:nvPr>
            <p:ph idx="4294967295" type="body"/>
          </p:nvPr>
        </p:nvSpPr>
        <p:spPr>
          <a:xfrm>
            <a:off x="372025" y="351975"/>
            <a:ext cx="7619700" cy="19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82A2E"/>
                </a:solidFill>
              </a:rPr>
              <a:t>“It would be really nice if the app can show art events taking place around the area!”</a:t>
            </a:r>
            <a:endParaRPr sz="4000">
              <a:solidFill>
                <a:srgbClr val="182A2E"/>
              </a:solidFill>
            </a:endParaRPr>
          </a:p>
        </p:txBody>
      </p:sp>
      <p:sp>
        <p:nvSpPr>
          <p:cNvPr id="581" name="Google Shape;581;p54"/>
          <p:cNvSpPr txBox="1"/>
          <p:nvPr>
            <p:ph idx="4294967295" type="body"/>
          </p:nvPr>
        </p:nvSpPr>
        <p:spPr>
          <a:xfrm>
            <a:off x="3036025" y="2198550"/>
            <a:ext cx="58011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82A2E"/>
                </a:solidFill>
              </a:rPr>
              <a:t>“The app is very easy and fun to use”</a:t>
            </a:r>
            <a:endParaRPr sz="2800">
              <a:solidFill>
                <a:srgbClr val="182A2E"/>
              </a:solidFill>
            </a:endParaRPr>
          </a:p>
        </p:txBody>
      </p:sp>
      <p:sp>
        <p:nvSpPr>
          <p:cNvPr id="582" name="Google Shape;582;p54"/>
          <p:cNvSpPr txBox="1"/>
          <p:nvPr>
            <p:ph idx="4294967295" type="body"/>
          </p:nvPr>
        </p:nvSpPr>
        <p:spPr>
          <a:xfrm>
            <a:off x="893650" y="3696900"/>
            <a:ext cx="71919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182A2E"/>
                </a:solidFill>
              </a:rPr>
              <a:t>“I find the icons that represent the mood to be fun. It’s a good way to capture how I’m feeling”</a:t>
            </a:r>
            <a:endParaRPr sz="2800">
              <a:solidFill>
                <a:srgbClr val="182A2E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82A2E"/>
              </a:solidFill>
            </a:endParaRPr>
          </a:p>
        </p:txBody>
      </p:sp>
      <p:sp>
        <p:nvSpPr>
          <p:cNvPr id="583" name="Google Shape;583;p54"/>
          <p:cNvSpPr txBox="1"/>
          <p:nvPr/>
        </p:nvSpPr>
        <p:spPr>
          <a:xfrm>
            <a:off x="465900" y="3043300"/>
            <a:ext cx="70146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wish there were more icons to represent the moods”</a:t>
            </a:r>
            <a:endParaRPr sz="220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AND NAVIGATION </a:t>
            </a:r>
            <a:r>
              <a:rPr lang="en">
                <a:solidFill>
                  <a:srgbClr val="999999"/>
                </a:solidFill>
              </a:rPr>
              <a:t>WIREFRAMES</a:t>
            </a:r>
            <a:endParaRPr>
              <a:solidFill>
                <a:srgbClr val="999999"/>
              </a:solidFill>
            </a:endParaRPr>
          </a:p>
        </p:txBody>
      </p:sp>
      <p:grpSp>
        <p:nvGrpSpPr>
          <p:cNvPr id="101" name="Google Shape;101;p15"/>
          <p:cNvGrpSpPr/>
          <p:nvPr/>
        </p:nvGrpSpPr>
        <p:grpSpPr>
          <a:xfrm>
            <a:off x="1395190" y="1145852"/>
            <a:ext cx="366458" cy="366437"/>
            <a:chOff x="1923675" y="1633650"/>
            <a:chExt cx="436000" cy="435975"/>
          </a:xfrm>
        </p:grpSpPr>
        <p:sp>
          <p:nvSpPr>
            <p:cNvPr id="102" name="Google Shape;102;p15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11725" l="695" r="0" t="1484"/>
          <a:stretch/>
        </p:blipFill>
        <p:spPr>
          <a:xfrm>
            <a:off x="183113" y="742938"/>
            <a:ext cx="8777775" cy="2886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6"/>
          <p:cNvSpPr txBox="1"/>
          <p:nvPr/>
        </p:nvSpPr>
        <p:spPr>
          <a:xfrm>
            <a:off x="403875" y="152400"/>
            <a:ext cx="7127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Iteration 1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83125" y="3772425"/>
            <a:ext cx="15867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Main page - Containing all activities of the app.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2037650" y="3772425"/>
            <a:ext cx="15867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Camera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page - Designed with a small circumference to focus on food.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3778650" y="3772425"/>
            <a:ext cx="15867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Gallery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page - Tile format with two images per row.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5519650" y="3772425"/>
            <a:ext cx="15867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Swiping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page - Tinder swiping format with cool down/ heat up buttons.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7311300" y="3772425"/>
            <a:ext cx="15867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Swiping page - Tinder swiping format with cool down/ heat up buttons.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88" y="762712"/>
            <a:ext cx="2871575" cy="2615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562" y="762800"/>
            <a:ext cx="2871214" cy="261518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17"/>
          <p:cNvSpPr txBox="1"/>
          <p:nvPr/>
        </p:nvSpPr>
        <p:spPr>
          <a:xfrm>
            <a:off x="403875" y="152400"/>
            <a:ext cx="7127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Iteration 2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199125" y="3473006"/>
            <a:ext cx="28173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Main page - App opens directly to swiping pictures (10 random images). Main purpose of the app is accessed immediately. Remove buttons from main page to make app more intuitive.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3163350" y="3473006"/>
            <a:ext cx="28173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Main page - Once user swipes all 10 pictures, app displays text notifying the user to take more pictures. Text provides more  context to users and guides them to next step.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6100800" y="3472999"/>
            <a:ext cx="28173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Gallery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page - Displays images in tile format, split by 3 images per row. Weekly review button is static on page. Button contains red signal which notifies user to complete weekly review at the end of the week.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795" y="762800"/>
            <a:ext cx="2871217" cy="26151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PHASE 1 -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9999"/>
                </a:solidFill>
              </a:rPr>
              <a:t>BUILD FOOD LIBRARY</a:t>
            </a:r>
            <a:endParaRPr sz="3600">
              <a:solidFill>
                <a:srgbClr val="999999"/>
              </a:solidFill>
            </a:endParaRPr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1164100" y="2925350"/>
            <a:ext cx="68157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Practice swiping on foods which</a:t>
            </a:r>
            <a:r>
              <a:rPr lang="en"/>
              <a:t> a person to practice in a more “controlled” situation on the foods/drinks that they frequently feel a desire and tempted to eat/drink more of.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Take pictures of foods they would be eating/drinking during the week (i.e - the foods they are also looking to resist)</a:t>
            </a:r>
            <a:endParaRPr/>
          </a:p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51611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7" name="Google Shape;137;p18"/>
          <p:cNvGrpSpPr/>
          <p:nvPr/>
        </p:nvGrpSpPr>
        <p:grpSpPr>
          <a:xfrm>
            <a:off x="1405522" y="1109094"/>
            <a:ext cx="342903" cy="447293"/>
            <a:chOff x="590250" y="244200"/>
            <a:chExt cx="407975" cy="532175"/>
          </a:xfrm>
        </p:grpSpPr>
        <p:sp>
          <p:nvSpPr>
            <p:cNvPr id="138" name="Google Shape;138;p18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403875" y="152400"/>
            <a:ext cx="7127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82A2E"/>
              </a:buClr>
              <a:buSzPts val="2400"/>
              <a:buFont typeface="Montserrat"/>
              <a:buAutoNum type="arabicPeriod"/>
            </a:pPr>
            <a:r>
              <a:rPr b="1" lang="en" sz="2400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rPr>
              <a:t>Practice swiping - (Cooling/ making hot)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375" y="2822725"/>
            <a:ext cx="1003544" cy="191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675" y="3001725"/>
            <a:ext cx="4667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3675" y="1566625"/>
            <a:ext cx="5143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0725" y="2822725"/>
            <a:ext cx="1003543" cy="191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375" y="706325"/>
            <a:ext cx="1003544" cy="191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3675" y="99178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3675" y="3542388"/>
            <a:ext cx="4953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9775" y="706900"/>
            <a:ext cx="1003544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6593175" y="1069100"/>
            <a:ext cx="1817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Makes food appear </a:t>
            </a:r>
            <a:r>
              <a:rPr lang="en" u="sng">
                <a:latin typeface="Didact Gothic"/>
                <a:ea typeface="Didact Gothic"/>
                <a:cs typeface="Didact Gothic"/>
                <a:sym typeface="Didact Gothic"/>
              </a:rPr>
              <a:t>brighter,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making food appear </a:t>
            </a:r>
            <a:r>
              <a:rPr i="1" lang="en">
                <a:latin typeface="Didact Gothic"/>
                <a:ea typeface="Didact Gothic"/>
                <a:cs typeface="Didact Gothic"/>
                <a:sym typeface="Didact Gothic"/>
              </a:rPr>
              <a:t>more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enticing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6745575" y="3141188"/>
            <a:ext cx="1817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Makes food appear </a:t>
            </a:r>
            <a:r>
              <a:rPr lang="en" u="sng">
                <a:latin typeface="Didact Gothic"/>
                <a:ea typeface="Didact Gothic"/>
                <a:cs typeface="Didact Gothic"/>
                <a:sym typeface="Didact Gothic"/>
              </a:rPr>
              <a:t>distant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, making food appear </a:t>
            </a:r>
            <a:r>
              <a:rPr b="1" i="1" lang="en">
                <a:latin typeface="Didact Gothic"/>
                <a:ea typeface="Didact Gothic"/>
                <a:cs typeface="Didact Gothic"/>
                <a:sym typeface="Didact Gothic"/>
              </a:rPr>
              <a:t>less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enticing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